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notesMasterIdLst>
    <p:notesMasterId r:id="rId18"/>
  </p:notesMasterIdLst>
  <p:sldIdLst>
    <p:sldId id="256" r:id="rId2"/>
    <p:sldId id="267" r:id="rId3"/>
    <p:sldId id="259" r:id="rId4"/>
    <p:sldId id="268" r:id="rId5"/>
    <p:sldId id="269" r:id="rId6"/>
    <p:sldId id="260" r:id="rId7"/>
    <p:sldId id="270" r:id="rId8"/>
    <p:sldId id="271" r:id="rId9"/>
    <p:sldId id="273" r:id="rId10"/>
    <p:sldId id="272" r:id="rId11"/>
    <p:sldId id="274" r:id="rId12"/>
    <p:sldId id="276" r:id="rId13"/>
    <p:sldId id="278" r:id="rId14"/>
    <p:sldId id="275" r:id="rId15"/>
    <p:sldId id="280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80" autoAdjust="0"/>
  </p:normalViewPr>
  <p:slideViewPr>
    <p:cSldViewPr snapToGrid="0">
      <p:cViewPr varScale="1">
        <p:scale>
          <a:sx n="49" d="100"/>
          <a:sy n="49" d="100"/>
        </p:scale>
        <p:origin x="29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5BD47-85F3-4B81-B3D8-6269CB960BB0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42128-3CC3-4F2A-B2C3-5F36FC2A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a.uni-stuttgart.de/nlvib/downloads/HB_NLvib_presentation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Softening system numerical solution caused some trouble in approximation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worked with hardening system mostly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Mass = 1 kg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6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(2) No net force (conservation of energy)</a:t>
            </a:r>
          </a:p>
          <a:p>
            <a:r>
              <a:rPr lang="en-US" dirty="0"/>
              <a:t>     at x = 0 , always equilibrium point (fixed point) exists</a:t>
            </a:r>
          </a:p>
          <a:p>
            <a:r>
              <a:rPr lang="en-US" dirty="0"/>
              <a:t>     at  x= +/- sqrt(-alpha/beta), two equilibria appear. </a:t>
            </a:r>
            <a:r>
              <a:rPr lang="en-US" dirty="0">
                <a:sym typeface="Wingdings" panose="05000000000000000000" pitchFamily="2" charset="2"/>
              </a:rPr>
              <a:t> Jacobian</a:t>
            </a:r>
          </a:p>
          <a:p>
            <a:r>
              <a:rPr lang="en-US" dirty="0"/>
              <a:t>Jacobian: take derivative </a:t>
            </a:r>
            <a:r>
              <a:rPr lang="en-US" dirty="0" err="1"/>
              <a:t>w.r.t.</a:t>
            </a:r>
            <a:r>
              <a:rPr lang="en-US" dirty="0"/>
              <a:t> x and x’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-&gt; take real part ~ 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Duffing equation does not admit an exact symbolic solution, </a:t>
            </a:r>
          </a:p>
          <a:p>
            <a:r>
              <a:rPr lang="en-US" dirty="0"/>
              <a:t>Can use approximation methods numerically to determine solutions.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2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7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5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 for the methods:</a:t>
            </a:r>
          </a:p>
          <a:p>
            <a:r>
              <a:rPr lang="en-US" dirty="0">
                <a:hlinkClick r:id="rId3"/>
              </a:rPr>
              <a:t>https://www.ila.uni-stuttgart.de/nlvib/downloads/HB_NLvib_presentation.pdf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1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6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7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1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9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9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4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0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8.mp4"/><Relationship Id="rId7" Type="http://schemas.openxmlformats.org/officeDocument/2006/relationships/image" Target="../media/image36.png"/><Relationship Id="rId12" Type="http://schemas.openxmlformats.org/officeDocument/2006/relationships/image" Target="../media/image4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video" Target="../media/media8.mp4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microsoft.com/office/2007/relationships/media" Target="../media/media11.mp4"/><Relationship Id="rId7" Type="http://schemas.openxmlformats.org/officeDocument/2006/relationships/image" Target="../media/image56.png"/><Relationship Id="rId12" Type="http://schemas.openxmlformats.org/officeDocument/2006/relationships/image" Target="../media/image62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png"/><Relationship Id="rId4" Type="http://schemas.openxmlformats.org/officeDocument/2006/relationships/video" Target="../media/media11.mp4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69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8.png"/><Relationship Id="rId2" Type="http://schemas.openxmlformats.org/officeDocument/2006/relationships/video" Target="../media/media12.mp4"/><Relationship Id="rId16" Type="http://schemas.openxmlformats.org/officeDocument/2006/relationships/image" Target="../media/image72.png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11" Type="http://schemas.openxmlformats.org/officeDocument/2006/relationships/image" Target="../media/image67.png"/><Relationship Id="rId5" Type="http://schemas.microsoft.com/office/2007/relationships/media" Target="../media/media14.mp4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video" Target="../media/media13.mp4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6.mp4"/><Relationship Id="rId7" Type="http://schemas.openxmlformats.org/officeDocument/2006/relationships/image" Target="../media/image3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40.png"/><Relationship Id="rId4" Type="http://schemas.openxmlformats.org/officeDocument/2006/relationships/video" Target="../media/media6.mp4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D5FF2-4177-4E67-A6FF-74A1FD0FD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Duffing Oscillator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F4AE9-2F64-4E3E-BC7B-7964B52F4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Ph235 Spring 2019</a:t>
            </a:r>
          </a:p>
          <a:p>
            <a:pPr algn="r"/>
            <a:r>
              <a:rPr lang="en-US" dirty="0"/>
              <a:t>Professor Raja</a:t>
            </a:r>
          </a:p>
          <a:p>
            <a:pPr algn="r"/>
            <a:r>
              <a:rPr lang="en-US" dirty="0"/>
              <a:t>Andy Jeong</a:t>
            </a:r>
          </a:p>
        </p:txBody>
      </p:sp>
    </p:spTree>
    <p:extLst>
      <p:ext uri="{BB962C8B-B14F-4D97-AF65-F5344CB8AC3E}">
        <p14:creationId xmlns:p14="http://schemas.microsoft.com/office/powerpoint/2010/main" val="400287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53DAD-8173-478B-8D8F-A2080E59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927C0A-0910-411E-B3D2-A9BB3A3CBD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10349931" cy="37661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927C0A-0910-411E-B3D2-A9BB3A3CB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10349931" cy="3766185"/>
              </a:xfrm>
              <a:blipFill>
                <a:blip r:embed="rId6"/>
                <a:stretch>
                  <a:fillRect l="-883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EE6F1E8-9689-4301-8F0B-FE6ED326C63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633917" y="2706965"/>
            <a:ext cx="2483070" cy="16849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CD6319-583D-4B97-8C55-96874845B3F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406666" y="2689293"/>
            <a:ext cx="2560320" cy="1702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9637C9-721C-4713-8354-8DE3C0DAD781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603871" y="4536215"/>
            <a:ext cx="2491072" cy="16690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EA7FE5-1DBD-417C-90FE-D7CBA6E5B842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413885" y="4519541"/>
            <a:ext cx="2560320" cy="1685755"/>
          </a:xfrm>
          <a:prstGeom prst="rect">
            <a:avLst/>
          </a:prstGeom>
        </p:spPr>
      </p:pic>
      <p:pic>
        <p:nvPicPr>
          <p:cNvPr id="9" name="phase-space_case4">
            <a:hlinkClick r:id="" action="ppaction://media"/>
            <a:extLst>
              <a:ext uri="{FF2B5EF4-FFF2-40B4-BE49-F238E27FC236}">
                <a16:creationId xmlns:a16="http://schemas.microsoft.com/office/drawing/2014/main" id="{61707552-9CB5-4226-B143-2F9796D06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56665" y="2102618"/>
            <a:ext cx="3052382" cy="2289287"/>
          </a:xfrm>
          <a:prstGeom prst="rect">
            <a:avLst/>
          </a:prstGeom>
        </p:spPr>
      </p:pic>
      <p:pic>
        <p:nvPicPr>
          <p:cNvPr id="10" name="poincare_case4">
            <a:hlinkClick r:id="" action="ppaction://media"/>
            <a:extLst>
              <a:ext uri="{FF2B5EF4-FFF2-40B4-BE49-F238E27FC236}">
                <a16:creationId xmlns:a16="http://schemas.microsoft.com/office/drawing/2014/main" id="{CB973548-1AD0-449D-9B98-11B6AE5DA8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56665" y="4244360"/>
            <a:ext cx="3073700" cy="2305275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623C710-2914-4147-BC27-E7A9E61F306A}"/>
              </a:ext>
            </a:extLst>
          </p:cNvPr>
          <p:cNvSpPr/>
          <p:nvPr/>
        </p:nvSpPr>
        <p:spPr>
          <a:xfrm>
            <a:off x="8234621" y="2253557"/>
            <a:ext cx="3139735" cy="429607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44BA571-8369-48FA-8754-A9FCB926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9107423" cy="37661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9107423" cy="3766185"/>
              </a:xfrm>
              <a:blipFill>
                <a:blip r:embed="rId4"/>
                <a:stretch>
                  <a:fillRect l="-1004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5ECD1479-5BC9-405F-98DB-4A80545388B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5006" y="2730857"/>
            <a:ext cx="2483070" cy="16637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74D5F0-4335-4CE3-9D18-03556E0F872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315547" y="2711411"/>
            <a:ext cx="2560320" cy="170261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AEE2F69-8960-4D7A-A0A5-332A7570733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207004" y="4645790"/>
            <a:ext cx="2491072" cy="1664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F45788-E8CB-4ED7-80A9-A7D567E9D7A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315547" y="4645790"/>
            <a:ext cx="2560320" cy="1685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8901E6C-D0C9-4DBD-8717-5F59CE8D41E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815069" y="2730857"/>
            <a:ext cx="2560319" cy="1702612"/>
          </a:xfrm>
          <a:prstGeom prst="rect">
            <a:avLst/>
          </a:prstGeom>
        </p:spPr>
      </p:pic>
      <p:pic>
        <p:nvPicPr>
          <p:cNvPr id="23" name="poincare_case5">
            <a:hlinkClick r:id="" action="ppaction://media"/>
            <a:extLst>
              <a:ext uri="{FF2B5EF4-FFF2-40B4-BE49-F238E27FC236}">
                <a16:creationId xmlns:a16="http://schemas.microsoft.com/office/drawing/2014/main" id="{CED6EBBC-9E71-421A-9209-64B320509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68823" y="4433469"/>
            <a:ext cx="2868455" cy="215134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7032CA-F200-4043-9143-C7D659CECB6E}"/>
              </a:ext>
            </a:extLst>
          </p:cNvPr>
          <p:cNvSpPr/>
          <p:nvPr/>
        </p:nvSpPr>
        <p:spPr>
          <a:xfrm>
            <a:off x="8768824" y="4532355"/>
            <a:ext cx="2661176" cy="2052455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6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44BA571-8369-48FA-8754-A9FCB926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 - 3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7857743" cy="37661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7857743" cy="3766185"/>
              </a:xfrm>
              <a:blipFill>
                <a:blip r:embed="rId3"/>
                <a:stretch>
                  <a:fillRect l="-1164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66B2FC8E-06E2-4FC3-8905-007E60D7090E}"/>
              </a:ext>
            </a:extLst>
          </p:cNvPr>
          <p:cNvPicPr/>
          <p:nvPr/>
        </p:nvPicPr>
        <p:blipFill rotWithShape="1">
          <a:blip r:embed="rId4"/>
          <a:srcRect l="-1128" t="2" b="-5"/>
          <a:stretch/>
        </p:blipFill>
        <p:spPr>
          <a:xfrm>
            <a:off x="2785438" y="4518863"/>
            <a:ext cx="2808836" cy="18288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638020E-052B-45FB-8CE3-1A89B3A17FDF}"/>
              </a:ext>
            </a:extLst>
          </p:cNvPr>
          <p:cNvPicPr/>
          <p:nvPr/>
        </p:nvPicPr>
        <p:blipFill rotWithShape="1">
          <a:blip r:embed="rId5"/>
          <a:srcRect l="-2643" t="-2" r="-3" b="-2"/>
          <a:stretch/>
        </p:blipFill>
        <p:spPr>
          <a:xfrm>
            <a:off x="5638998" y="4539883"/>
            <a:ext cx="2808637" cy="1828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97943A-F1F2-452D-8A68-1C078054E3BF}"/>
              </a:ext>
            </a:extLst>
          </p:cNvPr>
          <p:cNvPicPr/>
          <p:nvPr/>
        </p:nvPicPr>
        <p:blipFill rotWithShape="1">
          <a:blip r:embed="rId6"/>
          <a:srcRect l="3575" r="-3" b="-3"/>
          <a:stretch/>
        </p:blipFill>
        <p:spPr>
          <a:xfrm>
            <a:off x="2904744" y="2514600"/>
            <a:ext cx="2651760" cy="182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5649C5-A192-4DD4-BFBE-B407EAA06297}"/>
              </a:ext>
            </a:extLst>
          </p:cNvPr>
          <p:cNvPicPr/>
          <p:nvPr/>
        </p:nvPicPr>
        <p:blipFill rotWithShape="1">
          <a:blip r:embed="rId7"/>
          <a:srcRect l="3575" r="-3" b="-3"/>
          <a:stretch/>
        </p:blipFill>
        <p:spPr>
          <a:xfrm>
            <a:off x="5795600" y="2596198"/>
            <a:ext cx="2651760" cy="1828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C85387-BE07-4B5F-AFB1-E4494563B76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686455" y="2551326"/>
            <a:ext cx="2743543" cy="18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8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8E3E93-2C21-416B-A10D-752B1C25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708ACA-DE0C-4A03-8443-7FED83B6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939" y="-274197"/>
            <a:ext cx="3635067" cy="1920240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Damped Driven Motion</a:t>
            </a:r>
            <a:r>
              <a:rPr lang="en-US" sz="4000" baseline="-25000" dirty="0">
                <a:solidFill>
                  <a:schemeClr val="bg1"/>
                </a:solidFill>
              </a:rPr>
              <a:t>4</a:t>
            </a:r>
            <a:r>
              <a:rPr lang="en-US" sz="4000" dirty="0">
                <a:solidFill>
                  <a:schemeClr val="bg1"/>
                </a:solidFill>
              </a:rPr>
              <a:t>: Chaos!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4939" y="1646043"/>
                <a:ext cx="3635067" cy="83879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endParaRPr lang="en-US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𝟑𝟖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US" sz="1800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4939" y="1646043"/>
                <a:ext cx="3635067" cy="838794"/>
              </a:xfrm>
              <a:blipFill>
                <a:blip r:embed="rId6"/>
                <a:stretch>
                  <a:fillRect l="-1340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1D95B74E-32AF-4EFC-9B08-9EE7811F783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546020" y="2419772"/>
            <a:ext cx="2869745" cy="19984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50FA4-CD78-495F-A40E-DAEFE530DCE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504242" y="434469"/>
            <a:ext cx="2959025" cy="20503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ACFC7D-08C5-4649-8E46-CC5897D020E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56001" y="501559"/>
            <a:ext cx="2878993" cy="19949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7D8F7B-C1F0-431B-B305-5E86ACD64305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486753" y="2358890"/>
            <a:ext cx="2959025" cy="2030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971DB5-1705-4A5C-9E11-53B1322CF14C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421712" y="4432377"/>
            <a:ext cx="3082530" cy="20481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337C73-34FF-4D24-9E5E-A4745BD9452F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3546020" y="4470140"/>
            <a:ext cx="2917247" cy="1953392"/>
          </a:xfrm>
          <a:prstGeom prst="rect">
            <a:avLst/>
          </a:prstGeom>
        </p:spPr>
      </p:pic>
      <p:pic>
        <p:nvPicPr>
          <p:cNvPr id="8" name="poincare_case7">
            <a:hlinkClick r:id="" action="ppaction://media"/>
            <a:extLst>
              <a:ext uri="{FF2B5EF4-FFF2-40B4-BE49-F238E27FC236}">
                <a16:creationId xmlns:a16="http://schemas.microsoft.com/office/drawing/2014/main" id="{5870CC05-315B-41D4-8AED-6F649F0ADB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07887" y="4556407"/>
            <a:ext cx="3582119" cy="2183348"/>
          </a:xfrm>
          <a:prstGeom prst="rect">
            <a:avLst/>
          </a:prstGeom>
        </p:spPr>
      </p:pic>
      <p:pic>
        <p:nvPicPr>
          <p:cNvPr id="22" name="phase-space_case7">
            <a:hlinkClick r:id="" action="ppaction://media"/>
            <a:extLst>
              <a:ext uri="{FF2B5EF4-FFF2-40B4-BE49-F238E27FC236}">
                <a16:creationId xmlns:a16="http://schemas.microsoft.com/office/drawing/2014/main" id="{15E144AA-6845-42D3-80CC-98D1A47A41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07887" y="2532319"/>
            <a:ext cx="3597360" cy="18859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7B9374-7850-4128-B20E-8BF41485C6AC}"/>
              </a:ext>
            </a:extLst>
          </p:cNvPr>
          <p:cNvSpPr/>
          <p:nvPr/>
        </p:nvSpPr>
        <p:spPr>
          <a:xfrm>
            <a:off x="7888386" y="2520005"/>
            <a:ext cx="3899487" cy="4254919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8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8E74E-2F22-4D7B-8A89-CE73AE30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776" y="235390"/>
            <a:ext cx="6788663" cy="1658198"/>
          </a:xfrm>
        </p:spPr>
        <p:txBody>
          <a:bodyPr>
            <a:normAutofit/>
          </a:bodyPr>
          <a:lstStyle/>
          <a:p>
            <a:r>
              <a:rPr lang="en-US" dirty="0"/>
              <a:t>Frequency Response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57BDD-8C6C-4897-AD59-104B8A43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776" y="1747537"/>
            <a:ext cx="6789044" cy="376618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 approach: harmonic balance method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Linear System (point of bifurcation)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(ii) Softening System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(iii) Hardening system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freq_resp_case10i">
            <a:hlinkClick r:id="" action="ppaction://media"/>
            <a:extLst>
              <a:ext uri="{FF2B5EF4-FFF2-40B4-BE49-F238E27FC236}">
                <a16:creationId xmlns:a16="http://schemas.microsoft.com/office/drawing/2014/main" id="{63A35027-F77B-4D0D-8A55-C010B4017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0920" y="4288813"/>
            <a:ext cx="2877956" cy="2158467"/>
          </a:xfrm>
          <a:prstGeom prst="rect">
            <a:avLst/>
          </a:prstGeom>
        </p:spPr>
      </p:pic>
      <p:pic>
        <p:nvPicPr>
          <p:cNvPr id="9" name="freq_resp_case10iii">
            <a:hlinkClick r:id="" action="ppaction://media"/>
            <a:extLst>
              <a:ext uri="{FF2B5EF4-FFF2-40B4-BE49-F238E27FC236}">
                <a16:creationId xmlns:a16="http://schemas.microsoft.com/office/drawing/2014/main" id="{927DE6A7-1398-4A24-9FAE-B239265CC6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7998" y="57242"/>
            <a:ext cx="2877956" cy="2158467"/>
          </a:xfrm>
          <a:prstGeom prst="rect">
            <a:avLst/>
          </a:prstGeom>
        </p:spPr>
      </p:pic>
      <p:pic>
        <p:nvPicPr>
          <p:cNvPr id="10" name="freq_resp_case10ii">
            <a:hlinkClick r:id="" action="ppaction://media"/>
            <a:extLst>
              <a:ext uri="{FF2B5EF4-FFF2-40B4-BE49-F238E27FC236}">
                <a16:creationId xmlns:a16="http://schemas.microsoft.com/office/drawing/2014/main" id="{1008C42E-520B-4D60-90D4-58F79CB4281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3345" y="2192999"/>
            <a:ext cx="2830450" cy="21228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9CA9C-30EE-43E7-998F-0AE935933647}"/>
              </a:ext>
            </a:extLst>
          </p:cNvPr>
          <p:cNvSpPr/>
          <p:nvPr/>
        </p:nvSpPr>
        <p:spPr>
          <a:xfrm>
            <a:off x="383038" y="235390"/>
            <a:ext cx="2783603" cy="622424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135953-69E9-46F3-9178-BA31787543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2729" y="1461919"/>
            <a:ext cx="3392736" cy="12546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595635-9C8B-48A7-82EB-5CFFD5FEFE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4207" y="2723679"/>
            <a:ext cx="2779312" cy="797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CA4ECE-C8BF-4AF0-BC4C-F341E106FD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1083" y="4141410"/>
            <a:ext cx="3084419" cy="24058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A9553A-7EF8-4A27-B4B0-E046EAA5F1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2698" y="3653294"/>
            <a:ext cx="3810000" cy="28765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D38A21-4F63-46A6-AE17-9C704C5037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9680" y="3425546"/>
            <a:ext cx="3084419" cy="5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B0D66-B9DC-412D-B8BE-C78658E7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err="1"/>
              <a:t>scipy.integrate</a:t>
            </a:r>
            <a:r>
              <a:rPr lang="en-US" dirty="0"/>
              <a:t> -  ‘</a:t>
            </a:r>
            <a:r>
              <a:rPr lang="en-US" dirty="0" err="1"/>
              <a:t>odeint</a:t>
            </a:r>
            <a:r>
              <a:rPr lang="en-US" dirty="0"/>
              <a:t>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EFEB9-76BD-4A0C-9DE6-EF3B17EAE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038344" cy="3766185"/>
          </a:xfrm>
        </p:spPr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Single-Well</a:t>
            </a:r>
          </a:p>
          <a:p>
            <a:r>
              <a:rPr lang="en-US" dirty="0"/>
              <a:t>(ii) Double-Well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61277-2E7E-4797-8BC2-06B2DB4D84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585" y="1605822"/>
            <a:ext cx="3535241" cy="2288949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5106BB-D919-477F-B404-32955A4555D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3811" y="3943059"/>
            <a:ext cx="3461947" cy="2121832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319F18-77B8-438E-BEFF-DBB1CAA47B2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6974" y="3717942"/>
            <a:ext cx="3461947" cy="2288948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F8F738-7373-44F0-B5DD-3E21E46AD1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7272" y="1724654"/>
            <a:ext cx="3461947" cy="20894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211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40485-2C9B-484B-8BFE-5306C8F6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(1D Motion)</a:t>
            </a:r>
          </a:p>
        </p:txBody>
      </p:sp>
      <p:pic>
        <p:nvPicPr>
          <p:cNvPr id="4" name="visualization">
            <a:hlinkClick r:id="" action="ppaction://media"/>
            <a:extLst>
              <a:ext uri="{FF2B5EF4-FFF2-40B4-BE49-F238E27FC236}">
                <a16:creationId xmlns:a16="http://schemas.microsoft.com/office/drawing/2014/main" id="{CFF4DE80-59C8-454A-97F1-D365A1CC64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0269" y="2157731"/>
            <a:ext cx="6208077" cy="3767137"/>
          </a:xfrm>
        </p:spPr>
      </p:pic>
    </p:spTree>
    <p:extLst>
      <p:ext uri="{BB962C8B-B14F-4D97-AF65-F5344CB8AC3E}">
        <p14:creationId xmlns:p14="http://schemas.microsoft.com/office/powerpoint/2010/main" val="330601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60A7A-4A7E-4604-8AA2-B82B553C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99690"/>
            <a:ext cx="9603275" cy="160978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Initial: Model chaotic motion of a magnetoelastic steel beam due to   	  		restoring forces, elasticity, damping, excitation, gravity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Modified </a:t>
            </a:r>
            <a:r>
              <a:rPr lang="en-US" dirty="0">
                <a:sym typeface="Wingdings" panose="05000000000000000000" pitchFamily="2" charset="2"/>
              </a:rPr>
              <a:t> examine and identify points of bifurcation through visual aids 		for softening and hardening duffing oscillator system </a:t>
            </a:r>
            <a:endParaRPr lang="en-US" dirty="0"/>
          </a:p>
        </p:txBody>
      </p:sp>
      <p:pic>
        <p:nvPicPr>
          <p:cNvPr id="4" name="Picture 4" descr="http://www.scholarpedia.org/w/images/thumb/e/e5/Duffing-MagnetelasticBeam.gif/212px-Duffing-MagnetelasticBeam.gif">
            <a:extLst>
              <a:ext uri="{FF2B5EF4-FFF2-40B4-BE49-F238E27FC236}">
                <a16:creationId xmlns:a16="http://schemas.microsoft.com/office/drawing/2014/main" id="{F0B1E437-31D1-4777-887A-5DBAFB44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48" y="3609473"/>
            <a:ext cx="2176970" cy="23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http://www.scholarpedia.org/w/images/thumb/5/51/Duffing-RestoringForce.gif/270px-Duffing-RestoringForce.gif">
            <a:extLst>
              <a:ext uri="{FF2B5EF4-FFF2-40B4-BE49-F238E27FC236}">
                <a16:creationId xmlns:a16="http://schemas.microsoft.com/office/drawing/2014/main" id="{D584374E-F6CA-4486-A876-88D3F1B2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11" y="3692551"/>
            <a:ext cx="2631847" cy="220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CDFFE-06ED-4E79-8312-0728B85BD546}"/>
              </a:ext>
            </a:extLst>
          </p:cNvPr>
          <p:cNvSpPr txBox="1"/>
          <p:nvPr/>
        </p:nvSpPr>
        <p:spPr>
          <a:xfrm>
            <a:off x="2560850" y="5984502"/>
            <a:ext cx="57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1. For β&gt;0: a forced oscillator model with a spring 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   whose restoring force is written as F=−βx−αx3 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F294C-49D9-4DE2-805C-FDC93FE4A9A9}"/>
              </a:ext>
            </a:extLst>
          </p:cNvPr>
          <p:cNvSpPr txBox="1"/>
          <p:nvPr/>
        </p:nvSpPr>
        <p:spPr>
          <a:xfrm>
            <a:off x="6942762" y="5977109"/>
            <a:ext cx="7596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2. For β&lt;0: a model of a periodically forced steel beam 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 which is deflected toward the two magnets. 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(Moon and Holmes, 1979;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Guckenheimer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Holmes, 1983; Ott, 2002)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C1BCCA1-7FB4-4AA2-A676-706F9B9A1068}"/>
              </a:ext>
            </a:extLst>
          </p:cNvPr>
          <p:cNvSpPr txBox="1">
            <a:spLocks/>
          </p:cNvSpPr>
          <p:nvPr/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Statement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CC0F64-B673-4C21-913F-13D2C17D1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75" y="3494747"/>
            <a:ext cx="3047191" cy="24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9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8BF-2F1A-47A6-870C-2843BF61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Duffing’s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B600E0-D691-4AFA-841A-AAC1C118F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5013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  Nonlinear 2nd order ODE used to model damped driven systems</a:t>
                </a:r>
              </a:p>
              <a:p>
                <a:pPr algn="ctr">
                  <a:lnSpc>
                    <a:spcPct val="80000"/>
                  </a:lnSpc>
                </a:pPr>
                <a:endParaRPr lang="en-US" dirty="0"/>
              </a:p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̇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:r>
                  <a:rPr lang="el-GR" dirty="0"/>
                  <a:t>ϒ</a:t>
                </a:r>
                <a:r>
                  <a:rPr lang="en-US" dirty="0"/>
                  <a:t>cos(</a:t>
                </a:r>
                <a:r>
                  <a:rPr lang="el-GR" dirty="0"/>
                  <a:t>ω</a:t>
                </a:r>
                <a:r>
                  <a:rPr lang="en-US" dirty="0"/>
                  <a:t>t)</a:t>
                </a:r>
              </a:p>
              <a:p>
                <a:pPr algn="r">
                  <a:lnSpc>
                    <a:spcPct val="80000"/>
                  </a:lnSpc>
                </a:pPr>
                <a:endParaRPr lang="en-US" dirty="0"/>
              </a:p>
              <a:p>
                <a:pPr algn="r">
                  <a:lnSpc>
                    <a:spcPct val="80000"/>
                  </a:lnSpc>
                </a:pPr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𝑑𝑖𝑠𝑝𝑙𝑎𝑐𝑒𝑚𝑒𝑛𝑡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l-GR" b="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𝑑𝑎𝑚𝑝𝑖𝑛𝑔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𝑐𝑜𝑒𝑓𝑓𝑖𝑐𝑖𝑒𝑛𝑡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nor/>
                      </m:rPr>
                      <a:rPr lang="en-US" dirty="0"/>
                      <m:t> =</m:t>
                    </m:r>
                  </m:oMath>
                </a14:m>
                <a:r>
                  <a:rPr lang="en-US" dirty="0"/>
                  <a:t> linear stiffness coefficient</a:t>
                </a:r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nonlinearity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restoring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force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ϒ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amplitude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𝑒𝑥𝑐𝑖𝑡𝑎𝑡𝑖𝑜𝑛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ω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angular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frequency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excitation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B600E0-D691-4AFA-841A-AAC1C118F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50135"/>
              </a:xfrm>
              <a:blipFill>
                <a:blip r:embed="rId6"/>
                <a:stretch>
                  <a:fillRect l="-788" t="-3151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ingleWell">
            <a:hlinkClick r:id="" action="ppaction://media"/>
            <a:extLst>
              <a:ext uri="{FF2B5EF4-FFF2-40B4-BE49-F238E27FC236}">
                <a16:creationId xmlns:a16="http://schemas.microsoft.com/office/drawing/2014/main" id="{D20492BA-511A-47E3-91D1-897543987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0306" b="29309"/>
          <a:stretch/>
        </p:blipFill>
        <p:spPr>
          <a:xfrm>
            <a:off x="657224" y="3657600"/>
            <a:ext cx="4876800" cy="1248508"/>
          </a:xfrm>
          <a:prstGeom prst="rect">
            <a:avLst/>
          </a:prstGeom>
        </p:spPr>
      </p:pic>
      <p:pic>
        <p:nvPicPr>
          <p:cNvPr id="5" name="DoubleWell">
            <a:hlinkClick r:id="" action="ppaction://media"/>
            <a:extLst>
              <a:ext uri="{FF2B5EF4-FFF2-40B4-BE49-F238E27FC236}">
                <a16:creationId xmlns:a16="http://schemas.microsoft.com/office/drawing/2014/main" id="{686563E7-6DFB-4B19-814F-4B55753AC5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33655" b="33172"/>
          <a:stretch/>
        </p:blipFill>
        <p:spPr>
          <a:xfrm>
            <a:off x="657224" y="4818760"/>
            <a:ext cx="4876800" cy="14771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63EF2F-1FB6-4F4F-86D2-B3E7A45CF5AE}"/>
              </a:ext>
            </a:extLst>
          </p:cNvPr>
          <p:cNvSpPr/>
          <p:nvPr/>
        </p:nvSpPr>
        <p:spPr>
          <a:xfrm>
            <a:off x="659569" y="3503931"/>
            <a:ext cx="4650986" cy="293261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B0871-EB6F-4B1E-AEA2-43F3F304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AABD4D9-B4AC-46E4-98FA-877DA7EFE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10753725" cy="4346787"/>
              </a:xfrm>
            </p:spPr>
            <p:txBody>
              <a:bodyPr/>
              <a:lstStyle/>
              <a:p>
                <a:r>
                  <a:rPr lang="en-US" dirty="0"/>
                  <a:t>- Eigenvalues of Jacobian Matrix of undamped, unforced system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̇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:r>
                  <a:rPr lang="el-GR" dirty="0"/>
                  <a:t>ϒ</a:t>
                </a:r>
                <a:r>
                  <a:rPr lang="en-US" dirty="0"/>
                  <a:t>cos(</a:t>
                </a:r>
                <a:r>
                  <a:rPr lang="el-GR" dirty="0"/>
                  <a:t>ω</a:t>
                </a:r>
                <a:r>
                  <a:rPr lang="en-US" dirty="0"/>
                  <a:t>t) … (1)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)=0 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l-GR" dirty="0"/>
                              <m:t>α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l-GR" dirty="0"/>
                              <m:t>β</m:t>
                            </m:r>
                          </m:den>
                        </m:f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𝑝𝑜𝑖𝑛𝑡𝑠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AABD4D9-B4AC-46E4-98FA-877DA7EFE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10753725" cy="4346787"/>
              </a:xfrm>
              <a:blipFill>
                <a:blip r:embed="rId3"/>
                <a:stretch>
                  <a:fillRect l="-850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ECC9D-DCFB-4FD5-B608-FE1CD9946C2F}"/>
                  </a:ext>
                </a:extLst>
              </p:cNvPr>
              <p:cNvSpPr txBox="1"/>
              <p:nvPr/>
            </p:nvSpPr>
            <p:spPr>
              <a:xfrm>
                <a:off x="6079286" y="2533032"/>
                <a:ext cx="5526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l-GR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=0, one 2</a:t>
                </a:r>
                <a:r>
                  <a:rPr lang="en-US" sz="24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nd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order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Wingdings" panose="05000000000000000000" pitchFamily="2" charset="2"/>
                  </a:rPr>
                  <a:t> two 1</a:t>
                </a:r>
                <a:r>
                  <a:rPr lang="en-US" sz="24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Wingdings" panose="05000000000000000000" pitchFamily="2" charset="2"/>
                  </a:rPr>
                  <a:t>st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Wingdings" panose="05000000000000000000" pitchFamily="2" charset="2"/>
                  </a:rPr>
                  <a:t> order eq.</a:t>
                </a:r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ECC9D-DCFB-4FD5-B608-FE1CD9946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286" y="2533032"/>
                <a:ext cx="5526962" cy="461665"/>
              </a:xfrm>
              <a:prstGeom prst="rect">
                <a:avLst/>
              </a:prstGeom>
              <a:blipFill>
                <a:blip r:embed="rId4"/>
                <a:stretch>
                  <a:fillRect l="-1654" t="-1200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989BEA8-D14D-40F2-8C5E-C9459700F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72" y="3965998"/>
            <a:ext cx="3079534" cy="778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FA09BA-E796-4882-9016-0D8508AC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420" y="3043979"/>
            <a:ext cx="3113376" cy="77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1A30F-0953-4B6D-ABE3-BC390B8F1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481" y="5109546"/>
            <a:ext cx="2594477" cy="7783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364717-3E09-4818-9CB4-69B4EEFFD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1020" y="5158108"/>
            <a:ext cx="2594477" cy="737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1458A-3CEC-436C-9591-D16FE3EA38E6}"/>
                  </a:ext>
                </a:extLst>
              </p:cNvPr>
              <p:cNvSpPr txBox="1"/>
              <p:nvPr/>
            </p:nvSpPr>
            <p:spPr>
              <a:xfrm>
                <a:off x="6143408" y="6093823"/>
                <a:ext cx="18764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1458A-3CEC-436C-9591-D16FE3EA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408" y="6093823"/>
                <a:ext cx="187645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BEA151E-6C94-4378-A0BA-AA8EBD9364EC}"/>
                  </a:ext>
                </a:extLst>
              </p:cNvPr>
              <p:cNvSpPr/>
              <p:nvPr/>
            </p:nvSpPr>
            <p:spPr>
              <a:xfrm>
                <a:off x="8967800" y="5841810"/>
                <a:ext cx="137909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70C0"/>
                                  </a:solidFill>
                                </a:rPr>
                                <m:t>α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70C0"/>
                                  </a:solidFill>
                                </a:rPr>
                                <m:t>β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BEA151E-6C94-4378-A0BA-AA8EBD93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800" y="5841810"/>
                <a:ext cx="1379095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77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F60D-C81B-4672-A0C2-E34265F6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Stability 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8D40CB-3F1C-4F98-B5B5-9E4814A60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0741" y="2027723"/>
                <a:ext cx="6254036" cy="3766185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nor/>
                      </m:rPr>
                      <a:rPr lang="en-US" b="0" i="0" dirty="0" smtClean="0"/>
                      <m:t> = −1:</m:t>
                    </m:r>
                  </m:oMath>
                </a14:m>
                <a:endParaRPr lang="en-US" b="0" dirty="0"/>
              </a:p>
              <a:p>
                <a:br>
                  <a:rPr lang="en-US" b="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𝑒𝑖𝑔</m:t>
                        </m:r>
                      </m:sub>
                    </m:sSub>
                  </m:oMath>
                </a14:m>
                <a:r>
                  <a:rPr lang="en-US" b="0" dirty="0"/>
                  <a:t>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=± 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𝑒𝑖𝑔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8D40CB-3F1C-4F98-B5B5-9E4814A60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0741" y="2027723"/>
                <a:ext cx="6254036" cy="3766185"/>
              </a:xfrm>
              <a:blipFill>
                <a:blip r:embed="rId5"/>
                <a:stretch>
                  <a:fillRect l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58DADEC-F7CE-4836-802D-E02189AE6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0" y="2338890"/>
            <a:ext cx="2594477" cy="778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A4E70-EC88-451E-9C80-9F9F9FA4B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242" y="2382825"/>
            <a:ext cx="2594477" cy="737067"/>
          </a:xfrm>
          <a:prstGeom prst="rect">
            <a:avLst/>
          </a:prstGeom>
        </p:spPr>
      </p:pic>
      <p:pic>
        <p:nvPicPr>
          <p:cNvPr id="6" name="stabilitycheck">
            <a:hlinkClick r:id="" action="ppaction://media"/>
            <a:extLst>
              <a:ext uri="{FF2B5EF4-FFF2-40B4-BE49-F238E27FC236}">
                <a16:creationId xmlns:a16="http://schemas.microsoft.com/office/drawing/2014/main" id="{4B8AB2A9-3913-4014-9062-1E06BFDD3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28894" b="24044"/>
          <a:stretch/>
        </p:blipFill>
        <p:spPr>
          <a:xfrm>
            <a:off x="403941" y="1981705"/>
            <a:ext cx="4876800" cy="38122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3278AC-6A61-4CF8-9C3A-BB9457CD43D5}"/>
              </a:ext>
            </a:extLst>
          </p:cNvPr>
          <p:cNvSpPr/>
          <p:nvPr/>
        </p:nvSpPr>
        <p:spPr>
          <a:xfrm>
            <a:off x="516847" y="2382825"/>
            <a:ext cx="4650986" cy="306840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2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8B00-F02C-426C-B756-1014DD51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Numerical Approximation</a:t>
            </a:r>
          </a:p>
        </p:txBody>
      </p:sp>
      <p:pic>
        <p:nvPicPr>
          <p:cNvPr id="4" name="그림 3" descr="텍스트, 하늘, 지도, 사진이(가) 표시된 사진&#10;&#10;자동 생성된 설명">
            <a:extLst>
              <a:ext uri="{FF2B5EF4-FFF2-40B4-BE49-F238E27FC236}">
                <a16:creationId xmlns:a16="http://schemas.microsoft.com/office/drawing/2014/main" id="{8F15614E-58C7-452A-89CB-111485B8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1" y="2008247"/>
            <a:ext cx="3383936" cy="264792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C1C6A-2332-434F-A536-A6E97C7A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1"/>
            <a:ext cx="6789044" cy="191863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 Fourier Series, </a:t>
            </a:r>
            <a:r>
              <a:rPr lang="en-US" dirty="0" err="1"/>
              <a:t>Frobenius</a:t>
            </a:r>
            <a:r>
              <a:rPr lang="en-US" dirty="0"/>
              <a:t> method, </a:t>
            </a:r>
            <a:r>
              <a:rPr lang="en-US" dirty="0" err="1"/>
              <a:t>Homotopy</a:t>
            </a:r>
            <a:r>
              <a:rPr lang="en-US" dirty="0"/>
              <a:t> analysis method (HAM)</a:t>
            </a:r>
          </a:p>
          <a:p>
            <a:pPr>
              <a:buFontTx/>
              <a:buChar char="-"/>
            </a:pPr>
            <a:r>
              <a:rPr lang="en-US" b="1" dirty="0"/>
              <a:t> 4</a:t>
            </a:r>
            <a:r>
              <a:rPr lang="en-US" b="1" baseline="30000" dirty="0"/>
              <a:t>th</a:t>
            </a:r>
            <a:r>
              <a:rPr lang="en-US" b="1" dirty="0"/>
              <a:t> order Runge-</a:t>
            </a:r>
            <a:r>
              <a:rPr lang="en-US" b="1" dirty="0" err="1"/>
              <a:t>Kutta</a:t>
            </a:r>
            <a:r>
              <a:rPr lang="en-US" b="1" dirty="0"/>
              <a:t> Method</a:t>
            </a:r>
          </a:p>
          <a:p>
            <a:pPr>
              <a:buFontTx/>
              <a:buChar char="-"/>
            </a:pPr>
            <a:r>
              <a:rPr lang="en-US" b="1" dirty="0"/>
              <a:t> </a:t>
            </a:r>
            <a:r>
              <a:rPr lang="en-US" dirty="0"/>
              <a:t>application: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6E42C-6C96-4AEB-8C0E-22524FE53F72}"/>
              </a:ext>
            </a:extLst>
          </p:cNvPr>
          <p:cNvSpPr txBox="1"/>
          <p:nvPr/>
        </p:nvSpPr>
        <p:spPr>
          <a:xfrm>
            <a:off x="1024479" y="4737743"/>
            <a:ext cx="285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3. RK4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5BB6FA-BA88-491F-A036-256444843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947" y="2686750"/>
            <a:ext cx="3251184" cy="157730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126FF97-6C51-4A5E-B710-5A35AEF8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80294"/>
              </p:ext>
            </p:extLst>
          </p:nvPr>
        </p:nvGraphicFramePr>
        <p:xfrm>
          <a:off x="4791896" y="4299538"/>
          <a:ext cx="6375625" cy="234189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23331">
                  <a:extLst>
                    <a:ext uri="{9D8B030D-6E8A-4147-A177-3AD203B41FA5}">
                      <a16:colId xmlns:a16="http://schemas.microsoft.com/office/drawing/2014/main" val="3003844712"/>
                    </a:ext>
                  </a:extLst>
                </a:gridCol>
                <a:gridCol w="2197985">
                  <a:extLst>
                    <a:ext uri="{9D8B030D-6E8A-4147-A177-3AD203B41FA5}">
                      <a16:colId xmlns:a16="http://schemas.microsoft.com/office/drawing/2014/main" val="818876534"/>
                    </a:ext>
                  </a:extLst>
                </a:gridCol>
                <a:gridCol w="2311425">
                  <a:extLst>
                    <a:ext uri="{9D8B030D-6E8A-4147-A177-3AD203B41FA5}">
                      <a16:colId xmlns:a16="http://schemas.microsoft.com/office/drawing/2014/main" val="1759021569"/>
                    </a:ext>
                  </a:extLst>
                </a:gridCol>
                <a:gridCol w="1042884">
                  <a:extLst>
                    <a:ext uri="{9D8B030D-6E8A-4147-A177-3AD203B41FA5}">
                      <a16:colId xmlns:a16="http://schemas.microsoft.com/office/drawing/2014/main" val="120722381"/>
                    </a:ext>
                  </a:extLst>
                </a:gridCol>
              </a:tblGrid>
              <a:tr h="698227">
                <a:tc gridSpan="4"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  <a:spcAft>
                          <a:spcPts val="400"/>
                        </a:spcAft>
                      </a:pPr>
                      <a:r>
                        <a:rPr lang="en-US" sz="1600" b="0" kern="800" cap="small" dirty="0">
                          <a:effectLst/>
                        </a:rPr>
                        <a:t>Table 1 Fourth-order Runge-</a:t>
                      </a:r>
                      <a:r>
                        <a:rPr lang="en-US" sz="1600" b="0" kern="800" cap="small" dirty="0" err="1">
                          <a:effectLst/>
                        </a:rPr>
                        <a:t>Kutta</a:t>
                      </a:r>
                      <a:r>
                        <a:rPr lang="en-US" sz="1600" b="0" kern="800" cap="small" dirty="0">
                          <a:effectLst/>
                        </a:rPr>
                        <a:t> Implementation Verification</a:t>
                      </a:r>
                      <a:r>
                        <a:rPr lang="en-US" sz="1600" b="0" kern="800" cap="small" baseline="30000" dirty="0">
                          <a:effectLst/>
                        </a:rPr>
                        <a:t>[1]</a:t>
                      </a:r>
                      <a:endParaRPr lang="en-US" sz="1600" b="0" kern="800" cap="small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6541" marB="236541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extLst>
                  <a:ext uri="{0D108BD9-81ED-4DB2-BD59-A6C34878D82A}">
                    <a16:rowId xmlns:a16="http://schemas.microsoft.com/office/drawing/2014/main" val="1182157617"/>
                  </a:ext>
                </a:extLst>
              </a:tr>
              <a:tr h="381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Step size (h)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Approximation of x</a:t>
                      </a:r>
                      <a:endParaRPr lang="en-US" sz="20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 t = 0.1, x</a:t>
                      </a:r>
                      <a:r>
                        <a:rPr lang="en-US" sz="1200" baseline="-25000">
                          <a:effectLst/>
                        </a:rPr>
                        <a:t>approx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Final Global Error(F.G.E) 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at t = 0.1 (</a:t>
                      </a:r>
                      <a:r>
                        <a:rPr lang="en-US" sz="1200" dirty="0" err="1">
                          <a:effectLst/>
                        </a:rPr>
                        <a:t>x</a:t>
                      </a:r>
                      <a:r>
                        <a:rPr lang="en-US" sz="1200" baseline="-25000" dirty="0" err="1">
                          <a:effectLst/>
                        </a:rPr>
                        <a:t>approx</a:t>
                      </a:r>
                      <a:r>
                        <a:rPr lang="en-US" sz="1200" dirty="0">
                          <a:effectLst/>
                        </a:rPr>
                        <a:t>- </a:t>
                      </a:r>
                      <a:r>
                        <a:rPr lang="en-US" sz="1200" dirty="0" err="1">
                          <a:effectLst/>
                        </a:rPr>
                        <a:t>x</a:t>
                      </a:r>
                      <a:r>
                        <a:rPr lang="en-US" sz="1200" baseline="-25000" dirty="0" err="1">
                          <a:effectLst/>
                        </a:rPr>
                        <a:t>true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Error Ratio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889709578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-0.0018921715207243900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-0.0000000076565361900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407830762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-0.0018921642988212700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-0.0000000004346330700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17.6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3191628806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0.025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-0.0018921638899839600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-0.0000000000257957601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16.8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2242516569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0.0125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-0.0018921638657577500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-0.0000000000015695500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16.4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115338164"/>
                  </a:ext>
                </a:extLst>
              </a:tr>
              <a:tr h="4002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0.0001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-0.0018921638641882000</a:t>
                      </a:r>
                      <a:endParaRPr lang="en-US" sz="20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(=x</a:t>
                      </a:r>
                      <a:r>
                        <a:rPr lang="en-US" sz="1400" baseline="-25000">
                          <a:effectLst/>
                        </a:rPr>
                        <a:t>true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(assume true value)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91661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5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F0762-71EF-4427-A3BA-11049ED2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/>
              <a:t>Bifurcation</a:t>
            </a:r>
            <a:endParaRPr lang="en-US" dirty="0"/>
          </a:p>
        </p:txBody>
      </p:sp>
      <p:pic>
        <p:nvPicPr>
          <p:cNvPr id="2049" name="그림 66" descr="텍스트이(가) 표시된 사진&#10;&#10;자동 생성된 설명">
            <a:extLst>
              <a:ext uri="{FF2B5EF4-FFF2-40B4-BE49-F238E27FC236}">
                <a16:creationId xmlns:a16="http://schemas.microsoft.com/office/drawing/2014/main" id="{6F3AC824-C543-4401-B0CB-89B6213C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1397927"/>
            <a:ext cx="5451627" cy="37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9CB412-673C-42B1-8943-5ACC293EC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011680"/>
                <a:ext cx="5142271" cy="38647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- </a:t>
                </a:r>
                <a:r>
                  <a:rPr lang="en-US" u="sng" dirty="0"/>
                  <a:t>Def</a:t>
                </a:r>
                <a:r>
                  <a:rPr lang="en-US" dirty="0"/>
                  <a:t>: Point where the change in the parameter values results in a change in the stability at the equilibrium point(s). </a:t>
                </a:r>
              </a:p>
              <a:p>
                <a:r>
                  <a:rPr lang="en-US" dirty="0"/>
                  <a:t>- Divergence at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/>
                          <m:t>ϒ</m:t>
                        </m:r>
                      </m:num>
                      <m:den>
                        <m:r>
                          <a:rPr lang="el-GR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~ 33.0</m:t>
                    </m:r>
                  </m:oMath>
                </a14:m>
                <a:endParaRPr lang="en-US" dirty="0"/>
              </a:p>
              <a:p>
                <a:r>
                  <a:rPr lang="en-US" altLang="en-US" dirty="0"/>
                  <a:t> Initial conditions : x=0, v=0</a:t>
                </a:r>
              </a:p>
              <a:p>
                <a:r>
                  <a:rPr lang="en-US" altLang="en-US" dirty="0"/>
                  <a:t> δ = 0.01, α = 1, β = 1, w = 1.414, </a:t>
                </a:r>
                <a:br>
                  <a:rPr lang="en-US" altLang="en-US" dirty="0"/>
                </a:br>
                <a:r>
                  <a:rPr lang="en-US" altLang="en-US" dirty="0"/>
                  <a:t> h = 0.01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9CB412-673C-42B1-8943-5ACC293EC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011680"/>
                <a:ext cx="5142271" cy="3864732"/>
              </a:xfrm>
              <a:blipFill>
                <a:blip r:embed="rId4"/>
                <a:stretch>
                  <a:fillRect t="-2681" r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11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D6D78-5085-433C-A6F9-73FA2293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81" y="487585"/>
            <a:ext cx="10772775" cy="1658198"/>
          </a:xfrm>
        </p:spPr>
        <p:txBody>
          <a:bodyPr/>
          <a:lstStyle/>
          <a:p>
            <a:r>
              <a:rPr lang="en-US" dirty="0"/>
              <a:t>Free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DDC4-3139-4616-990A-766E66411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7" y="2011680"/>
                <a:ext cx="4917320" cy="376618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DDC4-3139-4616-990A-766E66411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7" y="2011680"/>
                <a:ext cx="4917320" cy="3766185"/>
              </a:xfrm>
              <a:blipFill>
                <a:blip r:embed="rId4"/>
                <a:stretch>
                  <a:fillRect l="-1859" t="-2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691F76A-EF3E-44D6-8A05-C5A4B537BC8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481" y="3329722"/>
            <a:ext cx="2067310" cy="1370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D7983A-22F6-4DD6-B7F8-931371DF4DD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14887" y="3329722"/>
            <a:ext cx="2173353" cy="1370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DB25A-1BC9-417F-8639-EBF4FFB1D0F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743967" y="4850664"/>
            <a:ext cx="2144273" cy="1324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C3D27-058C-48AF-9340-CCCBDCA619CE}"/>
                  </a:ext>
                </a:extLst>
              </p:cNvPr>
              <p:cNvSpPr/>
              <p:nvPr/>
            </p:nvSpPr>
            <p:spPr>
              <a:xfrm>
                <a:off x="5360894" y="194222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𝟒𝟏𝟒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C3D27-058C-48AF-9340-CCCBDCA61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894" y="1942221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26CF00A-526D-49C2-9846-842BB242FE9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934898" y="3311642"/>
            <a:ext cx="2310744" cy="1388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57FDC8-2BA3-4367-B91D-D7E19CB88D16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245642" y="3335678"/>
            <a:ext cx="2310744" cy="1364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9D1288-735F-4371-9870-7334434E1049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6096000" y="4874867"/>
            <a:ext cx="2144273" cy="148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972CFE-3A15-44AB-8B07-20454841ED85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8408893" y="4850663"/>
            <a:ext cx="2144273" cy="1483599"/>
          </a:xfrm>
          <a:prstGeom prst="rect">
            <a:avLst/>
          </a:prstGeom>
        </p:spPr>
      </p:pic>
      <p:pic>
        <p:nvPicPr>
          <p:cNvPr id="13" name="poincare_case1">
            <a:hlinkClick r:id="" action="ppaction://media"/>
            <a:extLst>
              <a:ext uri="{FF2B5EF4-FFF2-40B4-BE49-F238E27FC236}">
                <a16:creationId xmlns:a16="http://schemas.microsoft.com/office/drawing/2014/main" id="{83602FF3-23FB-48A4-B7A4-624AB5AA8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81817" y="4700270"/>
            <a:ext cx="2172203" cy="16291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C84E51-39EE-4E68-8CF3-0D8807EDCE1F}"/>
              </a:ext>
            </a:extLst>
          </p:cNvPr>
          <p:cNvSpPr/>
          <p:nvPr/>
        </p:nvSpPr>
        <p:spPr>
          <a:xfrm>
            <a:off x="599694" y="4712218"/>
            <a:ext cx="2144273" cy="165819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oincare_case3">
            <a:hlinkClick r:id="" action="ppaction://media"/>
            <a:extLst>
              <a:ext uri="{FF2B5EF4-FFF2-40B4-BE49-F238E27FC236}">
                <a16:creationId xmlns:a16="http://schemas.microsoft.com/office/drawing/2014/main" id="{4CE06828-520C-4AF9-BEDC-B76D4035B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66387" y="4664310"/>
            <a:ext cx="3375240" cy="20481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8E3E93-2C21-416B-A10D-752B1C25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708ACA-DE0C-4A03-8443-7FED83B6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939" y="499533"/>
            <a:ext cx="3635067" cy="192024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Damped Motion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91647EE-7975-4AB1-B67D-C4CCE6412F8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89052" y="438148"/>
            <a:ext cx="3056834" cy="204300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157F72A-EE2D-4FD9-BA86-0CD3AF022D4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936204" y="424583"/>
            <a:ext cx="3117794" cy="2048155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A58FCE7B-6A79-49FF-928E-C2FE509A77D1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61101" y="2607555"/>
            <a:ext cx="3056834" cy="209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4939" y="2419772"/>
                <a:ext cx="3635067" cy="34566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=0, </m:t>
                    </m:r>
                  </m:oMath>
                </a14:m>
                <a:endParaRPr lang="en-US" sz="1800" i="1" dirty="0">
                  <a:solidFill>
                    <a:srgbClr val="FFFFF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1.414, 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dirty="0">
                  <a:solidFill>
                    <a:srgbClr val="FFFFFF"/>
                  </a:solidFill>
                </a:endParaRPr>
              </a:p>
              <a:p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4939" y="2419772"/>
                <a:ext cx="3635067" cy="3456639"/>
              </a:xfrm>
              <a:blipFill>
                <a:blip r:embed="rId10"/>
                <a:stretch>
                  <a:fillRect l="-1340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hase-space_case3">
            <a:hlinkClick r:id="" action="ppaction://media"/>
            <a:extLst>
              <a:ext uri="{FF2B5EF4-FFF2-40B4-BE49-F238E27FC236}">
                <a16:creationId xmlns:a16="http://schemas.microsoft.com/office/drawing/2014/main" id="{50BBA4C8-7A33-4F25-A601-74CB467CF7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42214" y="2419772"/>
            <a:ext cx="3457745" cy="22926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6CF3C7-75E2-4E29-8A50-FE4F3FFB2005}"/>
              </a:ext>
            </a:extLst>
          </p:cNvPr>
          <p:cNvSpPr/>
          <p:nvPr/>
        </p:nvSpPr>
        <p:spPr>
          <a:xfrm>
            <a:off x="3914263" y="2607555"/>
            <a:ext cx="3139735" cy="410491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0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메트로폴리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Office PowerPoint</Application>
  <PresentationFormat>와이드스크린</PresentationFormat>
  <Paragraphs>122</Paragraphs>
  <Slides>16</Slides>
  <Notes>7</Notes>
  <HiddenSlides>0</HiddenSlides>
  <MMClips>15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</vt:lpstr>
      <vt:lpstr>Times New Roman</vt:lpstr>
      <vt:lpstr>메트로폴리탄</vt:lpstr>
      <vt:lpstr>Duffing Oscillator</vt:lpstr>
      <vt:lpstr>PowerPoint 프레젠테이션</vt:lpstr>
      <vt:lpstr>Duffing’s Equation</vt:lpstr>
      <vt:lpstr>Stability Check</vt:lpstr>
      <vt:lpstr>Stability Check</vt:lpstr>
      <vt:lpstr>Numerical Approximation</vt:lpstr>
      <vt:lpstr>Bifurcation</vt:lpstr>
      <vt:lpstr>Free motion</vt:lpstr>
      <vt:lpstr>Damped Motion</vt:lpstr>
      <vt:lpstr>Damped Driven Motion</vt:lpstr>
      <vt:lpstr>Damped Driven Motion - 2</vt:lpstr>
      <vt:lpstr>Damped Driven Motion - 3</vt:lpstr>
      <vt:lpstr>Damped Driven Motion4: Chaos!</vt:lpstr>
      <vt:lpstr>Frequency Response</vt:lpstr>
      <vt:lpstr>scipy.integrate -  ‘odeint’</vt:lpstr>
      <vt:lpstr>Visual (1D Motion)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Duffing Oscillator</dc:title>
  <dc:creator>Andy Jeong</dc:creator>
  <cp:lastModifiedBy>Andy Jeong</cp:lastModifiedBy>
  <cp:revision>17</cp:revision>
  <dcterms:created xsi:type="dcterms:W3CDTF">2019-04-27T16:29:13Z</dcterms:created>
  <dcterms:modified xsi:type="dcterms:W3CDTF">2019-05-08T03:18:30Z</dcterms:modified>
</cp:coreProperties>
</file>